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87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80;&#1082;&#1080;&#1090;&#1080;&#1085;&#1072;\&#1087;&#1080;&#1089;&#1100;&#1084;&#1072;\2023\&#1082;&#1086;&#1085;&#1082;&#1091;&#1088;&#1089;%20&#1084;&#1091;&#1085;&#1080;&#1094;&#1080;&#1087;&#1072;&#1083;&#1100;&#1085;&#1072;&#1103;%20&#1087;&#1088;&#1072;&#1082;&#1090;&#1080;&#1082;&#1072;\&#1076;&#1083;&#1103;%20&#1087;&#1088;&#1077;&#1079;&#1077;&#1085;&#1090;&#1072;&#1094;&#1080;&#1080;%20&#1076;&#1080;&#1072;&#1075;&#1088;&#1072;&#1084;&#1084;&#1099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80;&#1082;&#1080;&#1090;&#1080;&#1085;&#1072;\&#1087;&#1080;&#1089;&#1100;&#1084;&#1072;\2023\&#1082;&#1086;&#1085;&#1082;&#1091;&#1088;&#1089;%20&#1084;&#1091;&#1085;&#1080;&#1094;&#1080;&#1087;&#1072;&#1083;&#1100;&#1085;&#1072;&#1103;%20&#1087;&#1088;&#1072;&#1082;&#1090;&#1080;&#1082;&#1072;\&#1076;&#1083;&#1103;%20&#1087;&#1088;&#1077;&#1079;&#1077;&#1085;&#1090;&#1072;&#1094;&#1080;&#1080;%20&#1076;&#1080;&#1072;&#1075;&#1088;&#1072;&#1084;&#1084;&#109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80;&#1082;&#1080;&#1090;&#1080;&#1085;&#1072;\&#1087;&#1080;&#1089;&#1100;&#1084;&#1072;\2023\&#1082;&#1086;&#1085;&#1082;&#1091;&#1088;&#1089;%20&#1084;&#1091;&#1085;&#1080;&#1094;&#1080;&#1087;&#1072;&#1083;&#1100;&#1085;&#1072;&#1103;%20&#1087;&#1088;&#1072;&#1082;&#1090;&#1080;&#1082;&#1072;\&#1076;&#1083;&#1103;%20&#1087;&#1088;&#1077;&#1079;&#1077;&#1085;&#1090;&#1072;&#1094;&#1080;&#1080;%20&#1076;&#1080;&#1072;&#1075;&#1088;&#1072;&#1084;&#1084;&#1099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80;&#1082;&#1080;&#1090;&#1080;&#1085;&#1072;\&#1087;&#1080;&#1089;&#1100;&#1084;&#1072;\2023\&#1082;&#1086;&#1085;&#1082;&#1091;&#1088;&#1089;%20&#1084;&#1091;&#1085;&#1080;&#1094;&#1080;&#1087;&#1072;&#1083;&#1100;&#1085;&#1072;&#1103;%20&#1087;&#1088;&#1072;&#1082;&#1090;&#1080;&#1082;&#1072;\&#1076;&#1083;&#1103;%20&#1087;&#1088;&#1077;&#1079;&#1077;&#1085;&#1090;&#1072;&#1094;&#1080;&#1080;%20&#1076;&#1080;&#1072;&#1075;&#1088;&#1072;&#1084;&#1084;&#1099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80;&#1082;&#1080;&#1090;&#1080;&#1085;&#1072;\&#1087;&#1080;&#1089;&#1100;&#1084;&#1072;\2023\&#1082;&#1086;&#1085;&#1082;&#1091;&#1088;&#1089;%20&#1084;&#1091;&#1085;&#1080;&#1094;&#1080;&#1087;&#1072;&#1083;&#1100;&#1085;&#1072;&#1103;%20&#1087;&#1088;&#1072;&#1082;&#1090;&#1080;&#1082;&#1072;\&#1076;&#1083;&#1103;%20&#1087;&#1088;&#1077;&#1079;&#1077;&#1085;&#1090;&#1072;&#1094;&#1080;&#1080;%20&#1076;&#1080;&#1072;&#1075;&#1088;&#1072;&#1084;&#1084;&#109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6.324475988162917E-2"/>
          <c:y val="3.036565327222962E-2"/>
          <c:w val="0.8580349709598597"/>
          <c:h val="0.7878076093955599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Лист1!$B$5</c:f>
              <c:strCache>
                <c:ptCount val="1"/>
                <c:pt idx="0">
                  <c:v>налоговые доходы</c:v>
                </c:pt>
              </c:strCache>
            </c:strRef>
          </c:tx>
          <c:dLbls>
            <c:dLbl>
              <c:idx val="0"/>
              <c:layout>
                <c:manualLayout>
                  <c:x val="2.1832291653875961E-2"/>
                  <c:y val="-8.2050707768113063E-3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9.3566964230896998E-3"/>
                  <c:y val="-8.2050707768113063E-3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2"/>
              <c:layout>
                <c:manualLayout>
                  <c:x val="3.1188988076965615E-2"/>
                  <c:y val="-1.0940094369081763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3"/>
              <c:layout>
                <c:manualLayout>
                  <c:x val="1.8713392846179351E-2"/>
                  <c:y val="-1.6410141553622623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Лист1!$C$4:$F$4</c:f>
              <c:strCache>
                <c:ptCount val="4"/>
                <c:pt idx="0">
                  <c:v>2022 г.</c:v>
                </c:pt>
                <c:pt idx="1">
                  <c:v>план 2023</c:v>
                </c:pt>
                <c:pt idx="2">
                  <c:v>план 2024</c:v>
                </c:pt>
                <c:pt idx="3">
                  <c:v>план 2025</c:v>
                </c:pt>
              </c:strCache>
            </c:strRef>
          </c:cat>
          <c:val>
            <c:numRef>
              <c:f>Лист1!$C$5:$F$5</c:f>
              <c:numCache>
                <c:formatCode>General</c:formatCode>
                <c:ptCount val="4"/>
                <c:pt idx="0">
                  <c:v>6847.7</c:v>
                </c:pt>
                <c:pt idx="1">
                  <c:v>4177.3</c:v>
                </c:pt>
                <c:pt idx="2">
                  <c:v>4292.5</c:v>
                </c:pt>
                <c:pt idx="3">
                  <c:v>4388.5</c:v>
                </c:pt>
              </c:numCache>
            </c:numRef>
          </c:val>
        </c:ser>
        <c:ser>
          <c:idx val="1"/>
          <c:order val="1"/>
          <c:tx>
            <c:strRef>
              <c:f>Лист1!$B$6</c:f>
              <c:strCache>
                <c:ptCount val="1"/>
                <c:pt idx="0">
                  <c:v>неналоговые доходы</c:v>
                </c:pt>
              </c:strCache>
            </c:strRef>
          </c:tx>
          <c:dLbls>
            <c:dLbl>
              <c:idx val="0"/>
              <c:layout>
                <c:manualLayout>
                  <c:x val="1.4035044634634513E-2"/>
                  <c:y val="-4.1025353884056405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1.7153943442331083E-2"/>
                  <c:y val="-3.2820283107245246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2"/>
              <c:layout>
                <c:manualLayout>
                  <c:x val="2.1832291653875961E-2"/>
                  <c:y val="-2.1880188738163525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3"/>
              <c:layout>
                <c:manualLayout>
                  <c:x val="1.8713392846179351E-2"/>
                  <c:y val="-2.7350235922704403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Лист1!$C$4:$F$4</c:f>
              <c:strCache>
                <c:ptCount val="4"/>
                <c:pt idx="0">
                  <c:v>2022 г.</c:v>
                </c:pt>
                <c:pt idx="1">
                  <c:v>план 2023</c:v>
                </c:pt>
                <c:pt idx="2">
                  <c:v>план 2024</c:v>
                </c:pt>
                <c:pt idx="3">
                  <c:v>план 2025</c:v>
                </c:pt>
              </c:strCache>
            </c:strRef>
          </c:cat>
          <c:val>
            <c:numRef>
              <c:f>Лист1!$C$6:$F$6</c:f>
              <c:numCache>
                <c:formatCode>General</c:formatCode>
                <c:ptCount val="4"/>
                <c:pt idx="0">
                  <c:v>140.99</c:v>
                </c:pt>
                <c:pt idx="1">
                  <c:v>1986.7</c:v>
                </c:pt>
                <c:pt idx="2">
                  <c:v>2111.1</c:v>
                </c:pt>
                <c:pt idx="3">
                  <c:v>2198.9</c:v>
                </c:pt>
              </c:numCache>
            </c:numRef>
          </c:val>
        </c:ser>
        <c:ser>
          <c:idx val="2"/>
          <c:order val="2"/>
          <c:tx>
            <c:strRef>
              <c:f>Лист1!$B$7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dLbls>
            <c:dLbl>
              <c:idx val="0"/>
              <c:layout>
                <c:manualLayout>
                  <c:x val="1.2475595230786275E-2"/>
                  <c:y val="-8.2050707768113063E-3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3.1188988076965563E-2"/>
                  <c:y val="-1.6410141553622623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2"/>
              <c:layout>
                <c:manualLayout>
                  <c:x val="2.9629538673117326E-2"/>
                  <c:y val="-1.0940094369081763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3"/>
              <c:layout>
                <c:manualLayout>
                  <c:x val="2.6510639865420769E-2"/>
                  <c:y val="-2.1880188738163525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Лист1!$C$4:$F$4</c:f>
              <c:strCache>
                <c:ptCount val="4"/>
                <c:pt idx="0">
                  <c:v>2022 г.</c:v>
                </c:pt>
                <c:pt idx="1">
                  <c:v>план 2023</c:v>
                </c:pt>
                <c:pt idx="2">
                  <c:v>план 2024</c:v>
                </c:pt>
                <c:pt idx="3">
                  <c:v>план 2025</c:v>
                </c:pt>
              </c:strCache>
            </c:strRef>
          </c:cat>
          <c:val>
            <c:numRef>
              <c:f>Лист1!$C$7:$F$7</c:f>
              <c:numCache>
                <c:formatCode>General</c:formatCode>
                <c:ptCount val="4"/>
                <c:pt idx="0">
                  <c:v>2820.5219999999999</c:v>
                </c:pt>
                <c:pt idx="1">
                  <c:v>1787.423</c:v>
                </c:pt>
                <c:pt idx="2">
                  <c:v>1757.8439999999998</c:v>
                </c:pt>
                <c:pt idx="3">
                  <c:v>1952.9349999999999</c:v>
                </c:pt>
              </c:numCache>
            </c:numRef>
          </c:val>
        </c:ser>
        <c:shape val="box"/>
        <c:axId val="79685120"/>
        <c:axId val="79686656"/>
        <c:axId val="0"/>
      </c:bar3DChart>
      <c:catAx>
        <c:axId val="79685120"/>
        <c:scaling>
          <c:orientation val="minMax"/>
        </c:scaling>
        <c:axPos val="b"/>
        <c:tickLblPos val="nextTo"/>
        <c:crossAx val="79686656"/>
        <c:crosses val="autoZero"/>
        <c:auto val="1"/>
        <c:lblAlgn val="ctr"/>
        <c:lblOffset val="100"/>
      </c:catAx>
      <c:valAx>
        <c:axId val="7968665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79685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6974299782659581E-2"/>
          <c:y val="0.89350313450932173"/>
          <c:w val="0.84285047704416882"/>
          <c:h val="8.546604155943735E-2"/>
        </c:manualLayout>
      </c:layout>
      <c:txPr>
        <a:bodyPr/>
        <a:lstStyle/>
        <a:p>
          <a:pPr>
            <a:defRPr sz="1200" b="1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Лист1!$B$22:$B$29</c:f>
              <c:strCache>
                <c:ptCount val="1"/>
                <c:pt idx="0">
                  <c:v>Общегосударственные вопросы национальная оборона национальная безопасность и правоохранительная деятельность национальная экономика жилищно-коммунальное хозяйство культура, кинематография социальная политика обслуживание долга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0.25451879157921337"/>
                  <c:y val="-3.9323244114385598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5.6684159481993155E-3"/>
                  <c:y val="5.6579314139229273E-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9.5682409921890366E-2"/>
                  <c:y val="-3.0004928238361431E-2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0.18025963856353058"/>
                  <c:y val="5.8539664068690787E-3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Лист1!$B$22:$B$29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обслуживание долга</c:v>
                </c:pt>
              </c:strCache>
            </c:strRef>
          </c:cat>
          <c:val>
            <c:numRef>
              <c:f>Лист1!$D$22:$D$29</c:f>
              <c:numCache>
                <c:formatCode>0.00%</c:formatCode>
                <c:ptCount val="8"/>
                <c:pt idx="0">
                  <c:v>0.52077837468359933</c:v>
                </c:pt>
                <c:pt idx="1">
                  <c:v>1.0626822313122805E-2</c:v>
                </c:pt>
                <c:pt idx="2">
                  <c:v>2.7213209300338572E-2</c:v>
                </c:pt>
                <c:pt idx="3">
                  <c:v>0.22948596084630102</c:v>
                </c:pt>
                <c:pt idx="4">
                  <c:v>0.12384787089745915</c:v>
                </c:pt>
                <c:pt idx="5">
                  <c:v>7.5818906131516373E-2</c:v>
                </c:pt>
                <c:pt idx="6">
                  <c:v>1.2239536051094175E-2</c:v>
                </c:pt>
                <c:pt idx="7">
                  <c:v>0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0694444444444448"/>
          <c:y val="0.11342592592592597"/>
          <c:w val="0.81388888888888922"/>
          <c:h val="0.77314814814814858"/>
        </c:manualLayout>
      </c:layout>
      <c:pie3DChart>
        <c:varyColors val="1"/>
        <c:ser>
          <c:idx val="0"/>
          <c:order val="0"/>
          <c:tx>
            <c:strRef>
              <c:f>Лист1!$B$22:$B$29</c:f>
              <c:strCache>
                <c:ptCount val="1"/>
                <c:pt idx="0">
                  <c:v>Общегосударственные вопросы национальная оборона национальная безопасность и правоохранительная деятельность национальная экономика жилищно-коммунальное хозяйство культура, кинематография социальная политика обслуживание долга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Лист1!$B$22:$B$29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обслуживание долга</c:v>
                </c:pt>
              </c:strCache>
            </c:strRef>
          </c:cat>
          <c:val>
            <c:numRef>
              <c:f>Лист1!$F$22:$F$29</c:f>
              <c:numCache>
                <c:formatCode>0.00%</c:formatCode>
                <c:ptCount val="8"/>
                <c:pt idx="0">
                  <c:v>0.61213473363443482</c:v>
                </c:pt>
                <c:pt idx="1">
                  <c:v>1.2363280187190503E-2</c:v>
                </c:pt>
                <c:pt idx="2">
                  <c:v>3.0179028132992329E-2</c:v>
                </c:pt>
                <c:pt idx="3">
                  <c:v>0.20362409533656201</c:v>
                </c:pt>
                <c:pt idx="4">
                  <c:v>5.9585351254285289E-2</c:v>
                </c:pt>
                <c:pt idx="5">
                  <c:v>6.8161288567230777E-2</c:v>
                </c:pt>
                <c:pt idx="6">
                  <c:v>1.340806442836154E-2</c:v>
                </c:pt>
                <c:pt idx="7">
                  <c:v>5.4415845894324429E-4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2024 год</a:t>
            </a:r>
            <a:endParaRPr lang="ru-RU" dirty="0"/>
          </a:p>
        </c:rich>
      </c:tx>
      <c:layout>
        <c:manualLayout>
          <c:xMode val="edge"/>
          <c:yMode val="edge"/>
          <c:x val="0.44664145795334903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0120655821977064E-2"/>
          <c:y val="0.19706523060639236"/>
          <c:w val="0.81975868835604593"/>
          <c:h val="0.69660537664399647"/>
        </c:manualLayout>
      </c:layout>
      <c:pie3DChart>
        <c:varyColors val="1"/>
        <c:ser>
          <c:idx val="0"/>
          <c:order val="0"/>
          <c:tx>
            <c:strRef>
              <c:f>Лист1!$B$22:$B$29</c:f>
              <c:strCache>
                <c:ptCount val="1"/>
                <c:pt idx="0">
                  <c:v>Общегосударственные вопросы национальная оборона национальная безопасность и правоохранительная деятельность национальная экономика жилищно-коммунальное хозяйство культура, кинематография социальная политика обслуживание долга</c:v>
                </c:pt>
              </c:strCache>
            </c:strRef>
          </c:tx>
          <c:explosion val="25"/>
          <c:dLbls>
            <c:showVal val="1"/>
            <c:showCatName val="1"/>
            <c:showLeaderLines val="1"/>
          </c:dLbls>
          <c:cat>
            <c:strRef>
              <c:f>Лист1!$B$22:$B$29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обслуживание долга</c:v>
                </c:pt>
              </c:strCache>
            </c:strRef>
          </c:cat>
          <c:val>
            <c:numRef>
              <c:f>Лист1!$H$22:$H$29</c:f>
              <c:numCache>
                <c:formatCode>0.00%</c:formatCode>
                <c:ptCount val="8"/>
                <c:pt idx="0">
                  <c:v>0.62819792486047166</c:v>
                </c:pt>
                <c:pt idx="1">
                  <c:v>1.4833127317676151E-2</c:v>
                </c:pt>
                <c:pt idx="2">
                  <c:v>8.1407399083542574E-3</c:v>
                </c:pt>
                <c:pt idx="3">
                  <c:v>0.24673184252912336</c:v>
                </c:pt>
                <c:pt idx="4">
                  <c:v>7.1169045211072375E-3</c:v>
                </c:pt>
                <c:pt idx="5">
                  <c:v>7.8198549150341523E-2</c:v>
                </c:pt>
                <c:pt idx="6">
                  <c:v>1.6169107640059441E-2</c:v>
                </c:pt>
                <c:pt idx="7">
                  <c:v>6.2428987027256559E-4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2025 год</a:t>
            </a:r>
          </a:p>
        </c:rich>
      </c:tx>
      <c:layout>
        <c:manualLayout>
          <c:xMode val="edge"/>
          <c:yMode val="edge"/>
          <c:x val="0.40765266841644798"/>
          <c:y val="2.3148148148148147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3055555555555655E-2"/>
          <c:y val="0.2617548848060659"/>
          <c:w val="0.81388888888888922"/>
          <c:h val="0.64767096821230674"/>
        </c:manualLayout>
      </c:layout>
      <c:pie3DChart>
        <c:varyColors val="1"/>
        <c:ser>
          <c:idx val="0"/>
          <c:order val="0"/>
          <c:tx>
            <c:strRef>
              <c:f>Лист1!$B$22:$B$29</c:f>
              <c:strCache>
                <c:ptCount val="1"/>
                <c:pt idx="0">
                  <c:v>Общегосударственные вопросы национальная оборона национальная безопасность и правоохранительная деятельность национальная экономика жилищно-коммунальное хозяйство культура, кинематография социальная политика обслуживание долга</c:v>
                </c:pt>
              </c:strCache>
            </c:strRef>
          </c:tx>
          <c:explosion val="25"/>
          <c:dLbls>
            <c:showVal val="1"/>
            <c:showCatName val="1"/>
            <c:showLeaderLines val="1"/>
          </c:dLbls>
          <c:cat>
            <c:strRef>
              <c:f>Лист1!$B$22:$B$29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обслуживание долга</c:v>
                </c:pt>
              </c:strCache>
            </c:strRef>
          </c:cat>
          <c:val>
            <c:numRef>
              <c:f>Лист1!$J$22:$J$29</c:f>
              <c:numCache>
                <c:formatCode>0.00%</c:formatCode>
                <c:ptCount val="8"/>
                <c:pt idx="0">
                  <c:v>0.60519162483163969</c:v>
                </c:pt>
                <c:pt idx="1">
                  <c:v>1.5072854169217595E-2</c:v>
                </c:pt>
                <c:pt idx="2">
                  <c:v>2.6888698420472652E-2</c:v>
                </c:pt>
                <c:pt idx="3">
                  <c:v>0.25207542549283701</c:v>
                </c:pt>
                <c:pt idx="4">
                  <c:v>6.9793069670625743E-3</c:v>
                </c:pt>
                <c:pt idx="5">
                  <c:v>7.6686665850373495E-2</c:v>
                </c:pt>
                <c:pt idx="6">
                  <c:v>1.649320435900576E-2</c:v>
                </c:pt>
                <c:pt idx="7">
                  <c:v>6.1221990939145407E-4</c:v>
                </c:pt>
              </c:numCache>
            </c:numRef>
          </c:val>
        </c:ser>
      </c:pie3DChart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E11E9-CF22-4C9D-8292-714B616D4526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CBCE9-3915-402D-85C2-D0DC788BF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364333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Бюджет для граждан </a:t>
            </a:r>
            <a:br>
              <a:rPr lang="ru-RU" sz="3600" b="1" dirty="0" smtClean="0"/>
            </a:br>
            <a:r>
              <a:rPr lang="ru-RU" sz="3600" b="1" dirty="0" smtClean="0"/>
              <a:t>на 2022-2025 годы</a:t>
            </a:r>
            <a:br>
              <a:rPr lang="ru-RU" sz="3600" b="1" dirty="0" smtClean="0"/>
            </a:br>
            <a:r>
              <a:rPr lang="ru-RU" sz="3600" b="1" dirty="0" err="1" smtClean="0"/>
              <a:t>Т</a:t>
            </a:r>
            <a:r>
              <a:rPr lang="ru-RU" sz="3600" b="1" dirty="0" err="1" smtClean="0"/>
              <a:t>рескинского</a:t>
            </a:r>
            <a:r>
              <a:rPr lang="ru-RU" sz="3600" b="1" dirty="0" smtClean="0"/>
              <a:t> сельсовета</a:t>
            </a:r>
            <a:br>
              <a:rPr lang="ru-RU" sz="3600" b="1" dirty="0" smtClean="0"/>
            </a:br>
            <a:r>
              <a:rPr lang="ru-RU" sz="3600" b="1" dirty="0" err="1" smtClean="0"/>
              <a:t>К</a:t>
            </a:r>
            <a:r>
              <a:rPr lang="ru-RU" sz="3600" b="1" dirty="0" err="1" smtClean="0"/>
              <a:t>олышлейского</a:t>
            </a:r>
            <a:r>
              <a:rPr lang="ru-RU" sz="3600" b="1" dirty="0" smtClean="0"/>
              <a:t> района</a:t>
            </a:r>
            <a:br>
              <a:rPr lang="ru-RU" sz="3600" b="1" dirty="0" smtClean="0"/>
            </a:br>
            <a:r>
              <a:rPr lang="ru-RU" sz="3600" b="1" dirty="0" smtClean="0"/>
              <a:t>Пензенской области</a:t>
            </a:r>
            <a:r>
              <a:rPr lang="ru-RU" dirty="0" smtClean="0">
                <a:latin typeface="+mj-lt"/>
              </a:rPr>
              <a:t/>
            </a:r>
            <a:br>
              <a:rPr lang="ru-RU" dirty="0" smtClean="0">
                <a:latin typeface="+mj-lt"/>
              </a:rPr>
            </a:br>
            <a:endParaRPr lang="ru-RU" dirty="0"/>
          </a:p>
        </p:txBody>
      </p:sp>
      <p:pic>
        <p:nvPicPr>
          <p:cNvPr id="4" name="Picture 4" descr="Герб района (цвет)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72" y="285728"/>
            <a:ext cx="12255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7223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Управление бюджетными доходами и расходами осуществляется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соответствии с утверждаемой налоговой и бюджетной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политикой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трехлетний период. </a:t>
            </a:r>
          </a:p>
          <a:p>
            <a:pPr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Политика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направлена на обеспечение устойчивого экономического роста,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повышения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качества жизни  на селе. </a:t>
            </a:r>
          </a:p>
          <a:p>
            <a:pPr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бюджетными доходами предусматривает повышение доходного потенциала при одновременном сокращении расходов.</a:t>
            </a:r>
          </a:p>
          <a:p>
            <a:pPr algn="ctr">
              <a:buNone/>
              <a:defRPr/>
            </a:pPr>
            <a:endParaRPr lang="ru-RU" sz="1400" b="1" dirty="0" smtClean="0">
              <a:solidFill>
                <a:srgbClr val="538E2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sz="1400" b="1" dirty="0" smtClean="0">
                <a:solidFill>
                  <a:srgbClr val="538E22"/>
                </a:solidFill>
                <a:latin typeface="Times New Roman" pitchFamily="18" charset="0"/>
                <a:cs typeface="Times New Roman" pitchFamily="18" charset="0"/>
              </a:rPr>
              <a:t>Принимаемые </a:t>
            </a:r>
            <a:r>
              <a:rPr lang="ru-RU" sz="1400" b="1" dirty="0">
                <a:solidFill>
                  <a:srgbClr val="538E22"/>
                </a:solidFill>
                <a:latin typeface="Times New Roman" pitchFamily="18" charset="0"/>
                <a:cs typeface="Times New Roman" pitchFamily="18" charset="0"/>
              </a:rPr>
              <a:t>меры:</a:t>
            </a:r>
          </a:p>
          <a:p>
            <a:pPr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Проводится инвентаризация и постановка на учет земельных и имущественных объектов: </a:t>
            </a:r>
          </a:p>
          <a:p>
            <a:pPr>
              <a:buFontTx/>
              <a:buChar char="-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оказывается помощь гражданам в оформлении в собственность земельных участков и объектов недвижимости;</a:t>
            </a:r>
          </a:p>
          <a:p>
            <a:pPr>
              <a:buFontTx/>
              <a:buChar char="-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ведется работа по выявлению неучтенного имущества.</a:t>
            </a:r>
          </a:p>
          <a:p>
            <a:pPr>
              <a:buFontTx/>
              <a:buChar char="-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выявляются участки неиспользуемые бесхозные земельные участки, постановка их на учет и предоставление физическим и юридическим лицам по договорам аренды или купли-продажи;</a:t>
            </a:r>
          </a:p>
          <a:p>
            <a:pPr>
              <a:buFontTx/>
              <a:buChar char="-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ведется работа по привлечению крупных инвесторов на территорию сельсовета для  обеспечения стабильных налоговых поступлений и обеспечения занятости населения;</a:t>
            </a:r>
          </a:p>
          <a:p>
            <a:pPr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оптимизированы бюджетные расходов с учетом необходимости исполнения приоритетных направлений;</a:t>
            </a:r>
          </a:p>
          <a:p>
            <a:pPr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повышение эффективности процедур проведения муниципальных закупок;</a:t>
            </a:r>
          </a:p>
          <a:p>
            <a:pPr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-оптимизация расходов путем привлечения альтернативных источников финансирования (использование внебюджетных средств);</a:t>
            </a:r>
          </a:p>
          <a:p>
            <a:pPr>
              <a:buFontTx/>
              <a:buChar char="-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планирование расходов на проведение ремонтных работ при наличии проектно-сметной документации.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642918"/>
            <a:ext cx="6715172" cy="107157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Основные характеристики бюджета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Трескинского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сельсовета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Колышлейского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района на 2022-2025 годы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14414" y="1928801"/>
          <a:ext cx="7215237" cy="409750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91707"/>
                <a:gridCol w="1408379"/>
                <a:gridCol w="1755057"/>
                <a:gridCol w="1365045"/>
                <a:gridCol w="1495049"/>
              </a:tblGrid>
              <a:tr h="710498">
                <a:tc rowSpan="2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endParaRPr lang="en-US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 smtClean="0"/>
                    </a:p>
                  </a:txBody>
                  <a:tcPr/>
                </a:tc>
              </a:tr>
              <a:tr h="699388">
                <a:tc vMerge="1">
                  <a:txBody>
                    <a:bodyPr/>
                    <a:lstStyle/>
                    <a:p>
                      <a:pPr algn="ctr"/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6359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Доходы, всего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9809,2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7951,423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8161,444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8540,335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5714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всего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9363,1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8481,423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8211,444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8590,335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555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Дефицит (-),</a:t>
                      </a:r>
                    </a:p>
                    <a:p>
                      <a:pPr algn="ctr"/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Профицит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(+)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446,1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530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-50,0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-50,0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58082" y="1571612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тыс.руб.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Доходы бюджета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Трескинского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сельсовета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Колышлейского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Пензенской области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28662" y="928670"/>
            <a:ext cx="750099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Доходы бюджета любого уровня состоят из налоговых и неналоговых доходов, а также безвозмездных поступлений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071678"/>
            <a:ext cx="1928826" cy="571504"/>
          </a:xfrm>
          <a:prstGeom prst="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Налоговые доходы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2071678"/>
            <a:ext cx="2143140" cy="571504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Неналоговые доходы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86512" y="2071678"/>
            <a:ext cx="2357454" cy="571504"/>
          </a:xfrm>
          <a:prstGeom prst="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Безвозмездные поступления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3000372"/>
            <a:ext cx="2214578" cy="2928958"/>
          </a:xfrm>
          <a:prstGeom prst="rect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доходы физических лиц;</a:t>
            </a:r>
          </a:p>
          <a:p>
            <a:pPr lvl="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</a:t>
            </a:r>
            <a:r>
              <a:rPr lang="en-US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 на имущество</a:t>
            </a:r>
          </a:p>
          <a:p>
            <a:pPr lvl="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сельскохозяйственный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налог</a:t>
            </a:r>
            <a:r>
              <a:rPr lang="en-US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государственная пошлина</a:t>
            </a:r>
          </a:p>
          <a:p>
            <a:pPr lvl="0"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налоговые доходы</a:t>
            </a:r>
          </a:p>
          <a:p>
            <a:pPr lvl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3000372"/>
            <a:ext cx="2214578" cy="3714776"/>
          </a:xfrm>
          <a:prstGeom prst="rect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аренды земли и  имущества,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находящихся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государственной и муниципальной собственности;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 земли и  имущества, 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аходящихся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государственной  и муниципальной собственности;</a:t>
            </a: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</a:t>
            </a:r>
          </a:p>
          <a:p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возмещение ущерба;</a:t>
            </a: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неналоговые доходы.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7950" y="3000372"/>
            <a:ext cx="2357454" cy="3286148"/>
          </a:xfrm>
          <a:prstGeom prst="rect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из бюджетов других уровней</a:t>
            </a:r>
            <a:r>
              <a:rPr lang="en-US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из бюджетов других уровней</a:t>
            </a:r>
          </a:p>
          <a:p>
            <a:pPr>
              <a:buFont typeface="Wingdings" pitchFamily="2" charset="2"/>
              <a:buChar char="Ø"/>
            </a:pP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из бюджетов других уровней</a:t>
            </a:r>
          </a:p>
          <a:p>
            <a:pPr>
              <a:buFont typeface="Wingdings" pitchFamily="2" charset="2"/>
              <a:buChar char="Ø"/>
            </a:pP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безвозмездные поступления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857356" y="1785926"/>
            <a:ext cx="57150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7429520" y="192880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6" idx="0"/>
          </p:cNvCxnSpPr>
          <p:nvPr/>
        </p:nvCxnSpPr>
        <p:spPr>
          <a:xfrm rot="5400000">
            <a:off x="4500562" y="192880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5" idx="0"/>
          </p:cNvCxnSpPr>
          <p:nvPr/>
        </p:nvCxnSpPr>
        <p:spPr>
          <a:xfrm rot="16200000" flipH="1">
            <a:off x="1732339" y="1910942"/>
            <a:ext cx="285752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5" idx="2"/>
          </p:cNvCxnSpPr>
          <p:nvPr/>
        </p:nvCxnSpPr>
        <p:spPr>
          <a:xfrm rot="16200000" flipH="1">
            <a:off x="1732339" y="2803917"/>
            <a:ext cx="357190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4321967" y="2821777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7" idx="2"/>
          </p:cNvCxnSpPr>
          <p:nvPr/>
        </p:nvCxnSpPr>
        <p:spPr>
          <a:xfrm rot="5400000">
            <a:off x="7304504" y="2768199"/>
            <a:ext cx="285752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Структура доходов </a:t>
            </a:r>
            <a:r>
              <a:rPr lang="ru-RU" sz="3200" dirty="0" err="1" smtClean="0"/>
              <a:t>Трескинского</a:t>
            </a:r>
            <a:r>
              <a:rPr lang="ru-RU" sz="3200" dirty="0" smtClean="0"/>
              <a:t> сельсовета </a:t>
            </a:r>
            <a:r>
              <a:rPr lang="ru-RU" sz="3200" dirty="0" err="1" smtClean="0"/>
              <a:t>Колышлейского</a:t>
            </a:r>
            <a:r>
              <a:rPr lang="ru-RU" sz="3200" dirty="0" smtClean="0"/>
              <a:t> района</a:t>
            </a:r>
            <a:endParaRPr lang="ru-RU" sz="3200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000100" y="1500174"/>
          <a:ext cx="7215238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Структура расходов бюджета </a:t>
            </a:r>
            <a:r>
              <a:rPr lang="ru-RU" sz="1800" dirty="0" err="1" smtClean="0"/>
              <a:t>Трескинского</a:t>
            </a:r>
            <a:r>
              <a:rPr lang="ru-RU" sz="1800" dirty="0" smtClean="0"/>
              <a:t> сельсовета </a:t>
            </a:r>
            <a:r>
              <a:rPr lang="ru-RU" sz="1800" dirty="0" err="1" smtClean="0"/>
              <a:t>Колышлейского</a:t>
            </a:r>
            <a:r>
              <a:rPr lang="ru-RU" sz="1800" dirty="0" smtClean="0"/>
              <a:t> района</a:t>
            </a:r>
            <a:endParaRPr lang="ru-RU" sz="1800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28596" y="928670"/>
          <a:ext cx="4786346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3786182" y="3214686"/>
          <a:ext cx="5143536" cy="2957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00892" y="2857496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2023 год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14480" y="64291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2022 год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57150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Структура расходов бюджета </a:t>
            </a:r>
            <a:r>
              <a:rPr lang="ru-RU" sz="1800" dirty="0" err="1" smtClean="0"/>
              <a:t>Трескинского</a:t>
            </a:r>
            <a:r>
              <a:rPr lang="ru-RU" sz="1800" dirty="0" smtClean="0"/>
              <a:t> сельсовета </a:t>
            </a:r>
            <a:r>
              <a:rPr lang="ru-RU" sz="1800" dirty="0" err="1" smtClean="0"/>
              <a:t>Колышлейского</a:t>
            </a:r>
            <a:r>
              <a:rPr lang="ru-RU" sz="1800" dirty="0" smtClean="0"/>
              <a:t> района</a:t>
            </a:r>
            <a:endParaRPr lang="ru-RU" sz="1800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57158" y="785794"/>
          <a:ext cx="5057775" cy="3495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3714744" y="3429000"/>
          <a:ext cx="5286412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Трескинского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сельсовета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Колышлейского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района Пензенской области на реализацию муниципальных программ</a:t>
            </a:r>
            <a:endParaRPr lang="ru-RU" sz="1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500174"/>
          <a:ext cx="8286809" cy="478634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786478"/>
                <a:gridCol w="629116"/>
                <a:gridCol w="585330"/>
                <a:gridCol w="571504"/>
                <a:gridCol w="714381"/>
              </a:tblGrid>
              <a:tr h="6842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Наименование муниципальных программ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2022 </a:t>
                      </a:r>
                      <a:r>
                        <a:rPr lang="ru-RU" sz="1100" u="none" strike="noStrike" dirty="0"/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2023 год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2024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2025 </a:t>
                      </a:r>
                      <a:r>
                        <a:rPr lang="ru-RU" sz="1100" u="none" strike="noStrike" dirty="0"/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241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Всего по муниципальным программам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9078,3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9180,0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8000,6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8159,4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241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Доля программных расходов в общем объеме расходов бюджета, </a:t>
                      </a:r>
                      <a:r>
                        <a:rPr lang="ru-RU" sz="1100" u="none" strike="noStrike" dirty="0" smtClean="0"/>
                        <a:t>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99,9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99,9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99,9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7179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/>
                        <a:t>1. </a:t>
                      </a:r>
                      <a:r>
                        <a:rPr lang="ru-RU" sz="1100" u="none" strike="noStrike" dirty="0"/>
                        <a:t>Муниципальные </a:t>
                      </a:r>
                      <a:r>
                        <a:rPr lang="ru-RU" sz="1100" u="none" strike="noStrike" dirty="0" smtClean="0"/>
                        <a:t>программы</a:t>
                      </a:r>
                      <a:r>
                        <a:rPr lang="ru-RU" sz="1100" u="none" strike="noStrike" dirty="0"/>
                        <a:t>, направленные на развитие институтов гражданского общества и обеспечение социального согласия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4798,6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5850,9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5269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5188,8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241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в том числе: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7179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«Развитие муниципальной службы в </a:t>
                      </a:r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Трескинском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сельсовете </a:t>
                      </a:r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Колышлейского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района Пензенской области на 2014-2024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годы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4798,6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5849,9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5268,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5188,8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01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«Профилактика терроризма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и экстремизма, а также минимизация и (или ) ликвидация последствий его проявлений его проявлений на территории </a:t>
                      </a:r>
                      <a:r>
                        <a:rPr lang="ru-RU" sz="11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Трескинского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сельсовета </a:t>
                      </a:r>
                      <a:r>
                        <a:rPr lang="ru-RU" sz="11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Колышлейского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района Пензенской области на 2016-2024 годы»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471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/>
                        <a:t>2.</a:t>
                      </a:r>
                      <a:r>
                        <a:rPr lang="ru-RU" sz="1100" u="none" strike="noStrike" baseline="0" dirty="0" smtClean="0"/>
                        <a:t> </a:t>
                      </a:r>
                      <a:r>
                        <a:rPr lang="ru-RU" sz="1100" u="none" strike="noStrike" dirty="0" smtClean="0"/>
                        <a:t>Муниципальные </a:t>
                      </a:r>
                      <a:r>
                        <a:rPr lang="ru-RU" sz="1100" u="none" strike="noStrike" dirty="0"/>
                        <a:t>программы, направленные на </a:t>
                      </a:r>
                      <a:r>
                        <a:rPr lang="ru-RU" sz="1100" u="none" strike="noStrike" dirty="0" smtClean="0"/>
                        <a:t> экономическое развитие района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4279,7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3329,1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2731,6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2970,6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241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в том числе: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7179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/>
                        <a:t>«Управление муниципальными финансами и муниципальным долгом </a:t>
                      </a:r>
                      <a:r>
                        <a:rPr lang="ru-RU" sz="1100" u="none" strike="noStrike" dirty="0" err="1" smtClean="0"/>
                        <a:t>Трескинского</a:t>
                      </a:r>
                      <a:r>
                        <a:rPr lang="ru-RU" sz="1100" u="none" strike="noStrike" baseline="0" dirty="0" smtClean="0"/>
                        <a:t> сельсовета </a:t>
                      </a:r>
                      <a:r>
                        <a:rPr lang="ru-RU" sz="1100" u="none" strike="noStrike" baseline="0" dirty="0" err="1" smtClean="0"/>
                        <a:t>Колышлейского</a:t>
                      </a:r>
                      <a:r>
                        <a:rPr lang="ru-RU" sz="1100" u="none" strike="noStrike" baseline="0" dirty="0" smtClean="0"/>
                        <a:t> района на 2014-2024 годы»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689,3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639,1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639,1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639,1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01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«Развитие территорий, социальной  инженерной инфраструктуры, обеспечение энергосбережения и  повышения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энергетической эффективности  </a:t>
                      </a:r>
                      <a:r>
                        <a:rPr lang="ru-RU" sz="11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Трескинского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сельсовета  </a:t>
                      </a:r>
                      <a:r>
                        <a:rPr lang="ru-RU" sz="11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Колышлейского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района на 2014-2024 годы»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3590,4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2690,0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2092,5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2331,5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29520" y="121442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428604"/>
            <a:ext cx="6000792" cy="71438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538E22"/>
                </a:solidFill>
                <a:latin typeface="Calibri" pitchFamily="34" charset="0"/>
              </a:rPr>
              <a:t>Результат применения практ</a:t>
            </a:r>
            <a:r>
              <a:rPr lang="ru-RU" sz="2000" b="1" dirty="0" smtClean="0">
                <a:solidFill>
                  <a:srgbClr val="538E22"/>
                </a:solidFill>
                <a:latin typeface="Calibri" pitchFamily="34" charset="0"/>
              </a:rPr>
              <a:t>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Расходы направляются в первую очередь на приоритетные направления, прежде всего связанные с улучшением условий жизни человека, решением социальных проблем; </a:t>
            </a:r>
          </a:p>
          <a:p>
            <a:pPr algn="just">
              <a:lnSpc>
                <a:spcPct val="80000"/>
              </a:lnSpc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Благодаря проводимой работе темп роста налоговых доходов за последние 3 года  составил 0,938, темп роста неналоговых доходов составил ,987.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</a:p>
          <a:p>
            <a:pPr algn="just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Отсутствует просроченная кредиторская задолженность.</a:t>
            </a:r>
          </a:p>
          <a:p>
            <a:pPr algn="just">
              <a:lnSpc>
                <a:spcPct val="80000"/>
              </a:lnSpc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Недополученные доходы по местным налогам за 2022 год отсутствуют.</a:t>
            </a:r>
          </a:p>
          <a:p>
            <a:pPr algn="just">
              <a:lnSpc>
                <a:spcPct val="80000"/>
              </a:lnSpc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Также благодаря работе по объединению муниципальных учреждений в одном здании (удалось сократить расходы на электроэнергию в с.Сумы на 164 т.р.) и направить эти средства на решение других социальных задач</a:t>
            </a:r>
          </a:p>
          <a:p>
            <a:pPr algn="just">
              <a:lnSpc>
                <a:spcPct val="80000"/>
              </a:lnSpc>
              <a:buFont typeface="Arial" charset="0"/>
              <a:buChar char="•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итогам работы за 2021 год </a:t>
            </a:r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Трескинский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сельсовет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занял 2 место в муниципальном конкурсе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«Лучшее муниципальное образование </a:t>
            </a:r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Колышлейского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681</Words>
  <Application>Microsoft Office PowerPoint</Application>
  <PresentationFormat>Экран (4:3)</PresentationFormat>
  <Paragraphs>184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Бюджет для граждан  на 2022-2025 годы Трескинского сельсовета Колышлейского района Пензенской области </vt:lpstr>
      <vt:lpstr>Слайд 2</vt:lpstr>
      <vt:lpstr>Основные характеристики бюджета Трескинского  сельсовета Колышлейского района на 2022-2025 годы </vt:lpstr>
      <vt:lpstr>Доходы бюджета Трескинского сельсовета  Колышлейского района Пензенской области  </vt:lpstr>
      <vt:lpstr>Структура доходов Трескинского сельсовета Колышлейского района</vt:lpstr>
      <vt:lpstr>Структура расходов бюджета Трескинского сельсовета Колышлейского района</vt:lpstr>
      <vt:lpstr>Структура расходов бюджета Трескинского сельсовета Колышлейского района</vt:lpstr>
      <vt:lpstr>Расходы бюджета Трескинского сельсовета Колышлейского района Пензенской области на реализацию муниципальных программ</vt:lpstr>
      <vt:lpstr>Результат применения практики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муниципального образования «Трескинский сельсовет»  Колышлейского района Пензенской области в сфере «Управление муниципальными финансами» </dc:title>
  <dc:creator>Admin</dc:creator>
  <cp:lastModifiedBy>Admin</cp:lastModifiedBy>
  <cp:revision>33</cp:revision>
  <dcterms:created xsi:type="dcterms:W3CDTF">2023-05-18T07:52:21Z</dcterms:created>
  <dcterms:modified xsi:type="dcterms:W3CDTF">2023-06-02T12:13:10Z</dcterms:modified>
</cp:coreProperties>
</file>